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97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8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823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007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050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245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136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318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3771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756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489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500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620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6ABD-04A6-456A-9049-F688CAB4861C}" type="datetimeFigureOut">
              <a:rPr lang="ko-KR" altLang="en-US" smtClean="0"/>
              <a:t>2023-08-30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F8BE8-412C-4BC2-8C5D-E1F2C7366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92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1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1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627" y="2464345"/>
            <a:ext cx="5749101" cy="7716572"/>
          </a:xfrm>
          <a:prstGeom prst="rect">
            <a:avLst/>
          </a:prstGeom>
        </p:spPr>
      </p:pic>
      <p:sp>
        <p:nvSpPr>
          <p:cNvPr id="3" name="아래쪽 화살표 설명선 2"/>
          <p:cNvSpPr/>
          <p:nvPr/>
        </p:nvSpPr>
        <p:spPr>
          <a:xfrm>
            <a:off x="3830621" y="43853"/>
            <a:ext cx="5570554" cy="1775508"/>
          </a:xfrm>
          <a:prstGeom prst="downArrowCallou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양식 설명서</a:t>
            </a:r>
            <a:endParaRPr lang="en-US" altLang="ko-KR" sz="2800" dirty="0" smtClean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  <a:p>
            <a:pPr algn="ctr"/>
            <a:r>
              <a:rPr lang="en-US" altLang="ko-KR" sz="28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(</a:t>
            </a:r>
            <a:r>
              <a:rPr lang="ko-KR" altLang="en-US" sz="28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폰트</a:t>
            </a:r>
            <a:r>
              <a:rPr lang="en-US" altLang="ko-KR" sz="28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, </a:t>
            </a:r>
            <a:r>
              <a:rPr lang="ko-KR" altLang="en-US" sz="28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글씨 크기</a:t>
            </a:r>
            <a:r>
              <a:rPr lang="en-US" altLang="ko-KR" sz="28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, </a:t>
            </a:r>
            <a:r>
              <a:rPr lang="ko-KR" altLang="en-US" sz="28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레이아웃 준수 할 것</a:t>
            </a:r>
            <a:r>
              <a:rPr lang="en-US" altLang="ko-KR" sz="28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)</a:t>
            </a:r>
            <a:endParaRPr lang="ko-KR" altLang="en-US" sz="2800" dirty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87174" y="931607"/>
            <a:ext cx="1793269" cy="3529013"/>
          </a:xfrm>
          <a:prstGeom prst="rect">
            <a:avLst/>
          </a:prstGeom>
          <a:noFill/>
          <a:ln w="76200">
            <a:solidFill>
              <a:srgbClr val="E40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[</a:t>
            </a:r>
            <a:r>
              <a:rPr lang="ko-KR" altLang="en-US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튜터</a:t>
            </a:r>
            <a:r>
              <a:rPr lang="en-US" altLang="ko-KR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/</a:t>
            </a:r>
            <a:r>
              <a:rPr lang="ko-KR" altLang="en-US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튜티</a:t>
            </a:r>
            <a:r>
              <a:rPr lang="en-US" altLang="ko-KR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]</a:t>
            </a:r>
            <a:endParaRPr lang="en-US" altLang="ko-KR" sz="1100" dirty="0" smtClean="0">
              <a:solidFill>
                <a:schemeClr val="tx1"/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1. </a:t>
            </a:r>
            <a:r>
              <a:rPr lang="ko-KR" altLang="en-US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폰트 사이즈</a:t>
            </a:r>
            <a:r>
              <a:rPr lang="en-US" altLang="ko-KR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: 16</a:t>
            </a:r>
            <a:endParaRPr lang="en-US" altLang="ko-KR" sz="1100" dirty="0" smtClean="0">
              <a:solidFill>
                <a:schemeClr val="tx1"/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2. </a:t>
            </a:r>
            <a:r>
              <a:rPr lang="ko-KR" altLang="en-US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글씨체</a:t>
            </a:r>
            <a:r>
              <a:rPr lang="en-US" altLang="ko-KR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: </a:t>
            </a:r>
            <a:r>
              <a:rPr lang="ko-KR" altLang="en-US" sz="110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나눔스퀘어</a:t>
            </a:r>
            <a:r>
              <a:rPr lang="en-US" altLang="ko-KR" sz="110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_ac </a:t>
            </a:r>
            <a:r>
              <a:rPr lang="en-US" altLang="ko-KR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Bold</a:t>
            </a:r>
          </a:p>
          <a:p>
            <a:r>
              <a:rPr lang="en-US" altLang="ko-KR" sz="110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</a:t>
            </a:r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“</a:t>
            </a:r>
            <a:r>
              <a:rPr lang="ko-KR" altLang="en-US" sz="1100" dirty="0" err="1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ㅇㅇㅇ</a:t>
            </a:r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 (</a:t>
            </a:r>
            <a:r>
              <a:rPr lang="ko-KR" altLang="en-US" sz="1100" dirty="0" err="1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띄워쓰기</a:t>
            </a:r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4</a:t>
            </a:r>
            <a:r>
              <a:rPr lang="ko-KR" altLang="en-US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번</a:t>
            </a:r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  <a:r>
              <a:rPr lang="ko-KR" altLang="en-US" sz="1100" dirty="0" err="1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ㅇㅇㅇ</a:t>
            </a:r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,(</a:t>
            </a:r>
            <a:r>
              <a:rPr lang="ko-KR" altLang="en-US" sz="1100" dirty="0" err="1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띄워쓰기</a:t>
            </a:r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4</a:t>
            </a:r>
            <a:r>
              <a:rPr lang="ko-KR" altLang="en-US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번</a:t>
            </a:r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)” </a:t>
            </a:r>
            <a:r>
              <a:rPr lang="ko-KR" altLang="en-US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형식으로 할 것</a:t>
            </a:r>
            <a:endParaRPr lang="en-US" altLang="ko-KR" sz="1100" dirty="0" smtClean="0">
              <a:solidFill>
                <a:schemeClr val="tx1"/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r>
              <a:rPr lang="en-US" altLang="ko-KR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4. </a:t>
            </a:r>
            <a:r>
              <a:rPr lang="ko-KR" altLang="en-US" sz="1100" dirty="0" smtClean="0">
                <a:solidFill>
                  <a:schemeClr val="tx1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이름 위에 학생 소속 학과 표시하기</a:t>
            </a:r>
            <a:endParaRPr lang="en-US" altLang="ko-KR" sz="1100" dirty="0" smtClean="0">
              <a:solidFill>
                <a:schemeClr val="tx1"/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endParaRPr lang="en-US" altLang="ko-KR" sz="1100" dirty="0" smtClean="0">
              <a:solidFill>
                <a:schemeClr val="tx1"/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>
            <a:off x="1880443" y="3436682"/>
            <a:ext cx="456357" cy="0"/>
          </a:xfrm>
          <a:prstGeom prst="straightConnector1">
            <a:avLst/>
          </a:prstGeom>
          <a:ln w="76200">
            <a:solidFill>
              <a:srgbClr val="E400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2509837" y="3906614"/>
            <a:ext cx="2317750" cy="2749518"/>
          </a:xfrm>
          <a:prstGeom prst="rect">
            <a:avLst/>
          </a:prstGeom>
          <a:noFill/>
          <a:ln w="38100">
            <a:solidFill>
              <a:srgbClr val="E40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좌우 넘어 가지 않도록</a:t>
            </a:r>
            <a:endParaRPr lang="en-US" altLang="ko-KR" sz="1400" dirty="0" smtClean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유의하기</a:t>
            </a:r>
            <a:endParaRPr lang="ko-KR" altLang="en-US" sz="1400" dirty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962771" y="3916139"/>
            <a:ext cx="2317750" cy="5891432"/>
          </a:xfrm>
          <a:prstGeom prst="rect">
            <a:avLst/>
          </a:prstGeom>
          <a:noFill/>
          <a:ln w="38100">
            <a:solidFill>
              <a:srgbClr val="E40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좌우 넘어 가지 않도록</a:t>
            </a:r>
            <a:endParaRPr lang="en-US" altLang="ko-KR" sz="1400" dirty="0" smtClean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유의하기</a:t>
            </a:r>
            <a:endParaRPr lang="ko-KR" altLang="en-US" sz="1400" dirty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509837" y="7058053"/>
            <a:ext cx="2317750" cy="2749518"/>
          </a:xfrm>
          <a:prstGeom prst="rect">
            <a:avLst/>
          </a:prstGeom>
          <a:noFill/>
          <a:ln w="38100">
            <a:solidFill>
              <a:srgbClr val="E40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좌우 넘어 가지 않도록</a:t>
            </a:r>
            <a:endParaRPr lang="en-US" altLang="ko-KR" sz="1400" dirty="0" smtClean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유의하기</a:t>
            </a:r>
            <a:endParaRPr lang="ko-KR" altLang="en-US" sz="1400" dirty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cxnSp>
        <p:nvCxnSpPr>
          <p:cNvPr id="27" name="직선 화살표 연결선 26"/>
          <p:cNvCxnSpPr/>
          <p:nvPr/>
        </p:nvCxnSpPr>
        <p:spPr>
          <a:xfrm>
            <a:off x="2984500" y="1934907"/>
            <a:ext cx="12700" cy="876300"/>
          </a:xfrm>
          <a:prstGeom prst="straightConnector1">
            <a:avLst/>
          </a:prstGeom>
          <a:ln w="76200">
            <a:solidFill>
              <a:srgbClr val="E400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직사각형 27"/>
          <p:cNvSpPr/>
          <p:nvPr/>
        </p:nvSpPr>
        <p:spPr>
          <a:xfrm>
            <a:off x="2330561" y="1428610"/>
            <a:ext cx="3474856" cy="906179"/>
          </a:xfrm>
          <a:prstGeom prst="rect">
            <a:avLst/>
          </a:prstGeom>
          <a:solidFill>
            <a:schemeClr val="bg1"/>
          </a:solidFill>
          <a:ln w="38100">
            <a:solidFill>
              <a:srgbClr val="E40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err="1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프로젝트명</a:t>
            </a:r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기입</a:t>
            </a:r>
            <a:endParaRPr lang="en-US" altLang="ko-KR" sz="1400" dirty="0" smtClean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  <a:p>
            <a:pPr algn="ctr"/>
            <a:r>
              <a:rPr lang="en-US" altLang="ko-KR" sz="140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1. </a:t>
            </a:r>
            <a:r>
              <a:rPr lang="ko-KR" altLang="en-US" sz="140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글자체</a:t>
            </a:r>
            <a:r>
              <a:rPr lang="en-US" altLang="ko-KR" sz="140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: </a:t>
            </a:r>
            <a:r>
              <a:rPr lang="ko-KR" altLang="en-US" sz="140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나눔스퀘어</a:t>
            </a:r>
            <a:r>
              <a:rPr lang="en-US" altLang="ko-KR" sz="140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_ac </a:t>
            </a:r>
            <a:r>
              <a:rPr lang="en-US" altLang="ko-KR" sz="140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Bold</a:t>
            </a:r>
          </a:p>
          <a:p>
            <a:pPr algn="ctr"/>
            <a:r>
              <a:rPr lang="en-US" altLang="ko-KR" sz="140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*</a:t>
            </a:r>
            <a:r>
              <a:rPr lang="en-US" altLang="ko-KR" sz="140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14</a:t>
            </a:r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자 이하일 경우 </a:t>
            </a:r>
            <a:r>
              <a:rPr lang="en-US" altLang="ko-KR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: </a:t>
            </a:r>
            <a:r>
              <a:rPr lang="ko-KR" altLang="en-US" sz="1400" dirty="0" err="1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폰트크기</a:t>
            </a:r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36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*15</a:t>
            </a:r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자 이상일 경우 </a:t>
            </a:r>
            <a:r>
              <a:rPr lang="en-US" altLang="ko-KR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: </a:t>
            </a:r>
            <a:r>
              <a:rPr lang="ko-KR" altLang="en-US" sz="1400" dirty="0" err="1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폰트크기</a:t>
            </a:r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24</a:t>
            </a:r>
            <a:r>
              <a:rPr lang="ko-KR" altLang="en-US" sz="1400" dirty="0" smtClean="0">
                <a:solidFill>
                  <a:schemeClr val="tx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</a:t>
            </a:r>
            <a:endParaRPr lang="ko-KR" altLang="en-US" sz="1400" dirty="0">
              <a:solidFill>
                <a:schemeClr val="tx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1474" y="10541848"/>
            <a:ext cx="881551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파워포인트에서 전달한 양식 사이즈에서 작성해주세요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(A3 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사이즈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</a:p>
          <a:p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1400" b="1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사용폰트는</a:t>
            </a:r>
            <a:r>
              <a:rPr lang="ko-KR" altLang="en-US" sz="14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양식에 적용 된 폰트로 작성해 </a:t>
            </a:r>
            <a:r>
              <a:rPr lang="ko-KR" altLang="en-US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주세요</a:t>
            </a:r>
            <a:r>
              <a:rPr lang="en-US" altLang="ko-KR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.(</a:t>
            </a:r>
            <a:r>
              <a:rPr lang="ko-KR" altLang="en-US" sz="140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나눔스퀘어</a:t>
            </a:r>
            <a:r>
              <a:rPr lang="en-US" altLang="ko-KR" sz="140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_ac Bold, </a:t>
            </a:r>
            <a:r>
              <a:rPr lang="ko-KR" altLang="en-US" sz="1400" dirty="0" err="1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나눔스퀘어</a:t>
            </a:r>
            <a:r>
              <a:rPr lang="en-US" altLang="ko-KR" sz="14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_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ac)</a:t>
            </a:r>
          </a:p>
          <a:p>
            <a:r>
              <a:rPr lang="en-US" altLang="ko-KR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※</a:t>
            </a:r>
            <a:r>
              <a:rPr lang="ko-KR" altLang="en-US" sz="140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나눔스퀘어</a:t>
            </a:r>
            <a:r>
              <a:rPr lang="en-US" altLang="ko-KR" sz="140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_ac Bold: </a:t>
            </a:r>
            <a:r>
              <a:rPr lang="ko-KR" altLang="en-US" sz="14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프로젝트명</a:t>
            </a:r>
            <a:r>
              <a:rPr lang="en-US" altLang="ko-KR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 </a:t>
            </a:r>
            <a:r>
              <a:rPr lang="ko-KR" altLang="en-US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튜터명</a:t>
            </a:r>
            <a:r>
              <a:rPr lang="en-US" altLang="ko-KR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 </a:t>
            </a:r>
            <a:r>
              <a:rPr lang="ko-KR" altLang="en-US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튜티명</a:t>
            </a:r>
            <a:endParaRPr lang="en-US" altLang="ko-KR" sz="1400" smtClean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endParaRPr lang="en-US" altLang="ko-KR" sz="140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r>
              <a:rPr lang="en-US" altLang="ko-KR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※</a:t>
            </a:r>
            <a:r>
              <a:rPr lang="ko-KR" altLang="en-US" sz="14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나눔스퀘어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_ac : 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그 이외의 것 모두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.(</a:t>
            </a:r>
            <a:r>
              <a:rPr lang="ko-KR" altLang="en-US" sz="14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내용작성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</a:p>
          <a:p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텍스트는 인식할 수 있도록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긁어서 </a:t>
            </a:r>
            <a:r>
              <a:rPr lang="ko-KR" altLang="en-US" sz="14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복사가능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하도록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 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직접 타이핑하여 입력해주세요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이미지의 해상도가 낮을 경우 모자이크 모양으로 이미지가 깨집니다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가능한 깨끗한 이미지로 넣어서 작업해주세요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배경은 모두 흰색입니다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배경에 디자인을 하거나 색을 넣어서는 안됩니다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</a:t>
            </a:r>
            <a:r>
              <a:rPr lang="ko-KR" altLang="en-US" sz="14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파트별로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내용이 상이할 경우 구역을 조절 하셔도 괜찮습니다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- 4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구역의 내용의 </a:t>
            </a:r>
            <a:r>
              <a:rPr lang="ko-KR" altLang="en-US" sz="14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글자폰트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사이즈는 가능한 </a:t>
            </a:r>
            <a:r>
              <a:rPr lang="en-US" altLang="ko-KR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12</a:t>
            </a:r>
            <a:r>
              <a:rPr lang="ko-KR" altLang="en-US" sz="14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포인트로 작성해 </a:t>
            </a:r>
            <a:r>
              <a:rPr lang="ko-KR" altLang="en-US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주세요</a:t>
            </a:r>
            <a:r>
              <a:rPr lang="en-US" altLang="ko-KR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.(</a:t>
            </a:r>
            <a:r>
              <a:rPr lang="ko-KR" altLang="en-US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약간의 조절 가능</a:t>
            </a:r>
            <a:r>
              <a:rPr lang="en-US" altLang="ko-KR" sz="140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  <a:endParaRPr lang="ko-KR" altLang="en-US" sz="14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382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그림 73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2"/>
            <a:ext cx="9601200" cy="3227007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590186" y="565359"/>
            <a:ext cx="6344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A+</a:t>
            </a:r>
            <a:r>
              <a:rPr lang="ko-KR" altLang="en-US" sz="3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를 위하여</a:t>
            </a:r>
            <a:r>
              <a:rPr lang="en-US" altLang="ko-KR" sz="3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3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팀</a:t>
            </a:r>
            <a:endParaRPr lang="en-US" altLang="ko-KR" sz="3600" dirty="0" smtClean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76" name="모서리가 둥근 직사각형 75"/>
          <p:cNvSpPr/>
          <p:nvPr/>
        </p:nvSpPr>
        <p:spPr>
          <a:xfrm>
            <a:off x="630146" y="1277003"/>
            <a:ext cx="8340906" cy="11134730"/>
          </a:xfrm>
          <a:prstGeom prst="roundRect">
            <a:avLst>
              <a:gd name="adj" fmla="val 2061"/>
            </a:avLst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직사각형 76"/>
          <p:cNvSpPr/>
          <p:nvPr/>
        </p:nvSpPr>
        <p:spPr>
          <a:xfrm rot="10800000">
            <a:off x="1214" y="12488476"/>
            <a:ext cx="9599986" cy="328982"/>
          </a:xfrm>
          <a:prstGeom prst="rect">
            <a:avLst/>
          </a:prstGeom>
          <a:gradFill flip="none" rotWithShape="1">
            <a:gsLst>
              <a:gs pos="0">
                <a:srgbClr val="649742"/>
              </a:gs>
              <a:gs pos="100000">
                <a:schemeClr val="tx1"/>
              </a:gs>
              <a:gs pos="100000">
                <a:srgbClr val="7E1308"/>
              </a:gs>
            </a:gsLst>
            <a:lin ang="0" scaled="1"/>
            <a:tileRect/>
          </a:gradFill>
          <a:ln w="38100" cap="rnd">
            <a:noFill/>
            <a:prstDash val="sysDash"/>
            <a:tailEnd type="non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50">
              <a:solidFill>
                <a:prstClr val="white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7174" y="125160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</a:rPr>
              <a:t>1 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35246" y="12516036"/>
            <a:ext cx="4392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2020</a:t>
            </a:r>
            <a:r>
              <a:rPr lang="ko-KR" altLang="en-US" sz="1400" b="1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년 </a:t>
            </a:r>
            <a:r>
              <a:rPr lang="en-US" altLang="ko-KR" sz="1400" b="1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SW</a:t>
            </a:r>
            <a:r>
              <a:rPr lang="ko-KR" altLang="en-US" sz="1400" b="1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중심대학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성과자료집</a:t>
            </a:r>
            <a:endParaRPr lang="ko-KR" altLang="en-US" sz="1400" b="1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cxnSp>
        <p:nvCxnSpPr>
          <p:cNvPr id="80" name="직선 연결선 79"/>
          <p:cNvCxnSpPr/>
          <p:nvPr/>
        </p:nvCxnSpPr>
        <p:spPr>
          <a:xfrm>
            <a:off x="591230" y="12619102"/>
            <a:ext cx="0" cy="184966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859312" y="1454024"/>
            <a:ext cx="2475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튜터</a:t>
            </a:r>
            <a:r>
              <a:rPr lang="en-US" altLang="ko-KR" sz="16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endParaRPr lang="ko-KR" altLang="en-US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95" name="직사각형 94"/>
          <p:cNvSpPr/>
          <p:nvPr/>
        </p:nvSpPr>
        <p:spPr>
          <a:xfrm>
            <a:off x="829426" y="1421298"/>
            <a:ext cx="45719" cy="404006"/>
          </a:xfrm>
          <a:prstGeom prst="rect">
            <a:avLst/>
          </a:prstGeom>
          <a:solidFill>
            <a:srgbClr val="649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6" name="Group 4"/>
          <p:cNvGrpSpPr>
            <a:grpSpLocks/>
          </p:cNvGrpSpPr>
          <p:nvPr/>
        </p:nvGrpSpPr>
        <p:grpSpPr bwMode="auto">
          <a:xfrm>
            <a:off x="794160" y="1971308"/>
            <a:ext cx="3915101" cy="360715"/>
            <a:chOff x="479" y="3565"/>
            <a:chExt cx="4386" cy="207"/>
          </a:xfrm>
        </p:grpSpPr>
        <p:sp>
          <p:nvSpPr>
            <p:cNvPr id="97" name="Rectangle 5"/>
            <p:cNvSpPr>
              <a:spLocks noChangeArrowheads="1"/>
            </p:cNvSpPr>
            <p:nvPr/>
          </p:nvSpPr>
          <p:spPr bwMode="auto">
            <a:xfrm>
              <a:off x="587" y="3565"/>
              <a:ext cx="4278" cy="207"/>
            </a:xfrm>
            <a:prstGeom prst="rect">
              <a:avLst/>
            </a:prstGeom>
            <a:solidFill>
              <a:srgbClr val="649742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pPr algn="ctr"/>
              <a:r>
                <a:rPr lang="ko-KR" altLang="en-US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튜터링 팀 소개 및 배경</a:t>
              </a:r>
              <a:endParaRPr lang="ko-KR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  <p:sp>
          <p:nvSpPr>
            <p:cNvPr id="98" name="Rectangle 6"/>
            <p:cNvSpPr>
              <a:spLocks noChangeArrowheads="1"/>
            </p:cNvSpPr>
            <p:nvPr/>
          </p:nvSpPr>
          <p:spPr bwMode="auto">
            <a:xfrm>
              <a:off x="479" y="3565"/>
              <a:ext cx="97" cy="2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endParaRPr lang="ko-KR" altLang="en-US"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</p:grpSp>
      <p:sp>
        <p:nvSpPr>
          <p:cNvPr id="99" name="직사각형 98"/>
          <p:cNvSpPr/>
          <p:nvPr/>
        </p:nvSpPr>
        <p:spPr>
          <a:xfrm>
            <a:off x="3493050" y="1421298"/>
            <a:ext cx="45719" cy="404006"/>
          </a:xfrm>
          <a:prstGeom prst="rect">
            <a:avLst/>
          </a:prstGeom>
          <a:solidFill>
            <a:srgbClr val="649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4" name="Group 4"/>
          <p:cNvGrpSpPr>
            <a:grpSpLocks/>
          </p:cNvGrpSpPr>
          <p:nvPr/>
        </p:nvGrpSpPr>
        <p:grpSpPr bwMode="auto">
          <a:xfrm>
            <a:off x="4899438" y="1970642"/>
            <a:ext cx="3915101" cy="360715"/>
            <a:chOff x="479" y="3565"/>
            <a:chExt cx="4386" cy="207"/>
          </a:xfrm>
        </p:grpSpPr>
        <p:sp>
          <p:nvSpPr>
            <p:cNvPr id="105" name="Rectangle 5"/>
            <p:cNvSpPr>
              <a:spLocks noChangeArrowheads="1"/>
            </p:cNvSpPr>
            <p:nvPr/>
          </p:nvSpPr>
          <p:spPr bwMode="auto">
            <a:xfrm>
              <a:off x="587" y="3565"/>
              <a:ext cx="4278" cy="207"/>
            </a:xfrm>
            <a:prstGeom prst="rect">
              <a:avLst/>
            </a:prstGeom>
            <a:solidFill>
              <a:srgbClr val="649742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pPr algn="ctr"/>
              <a:r>
                <a:rPr lang="ko-KR" altLang="en-US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튜터링 활동 내용</a:t>
              </a:r>
              <a:endParaRPr lang="ko-KR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  <p:sp>
          <p:nvSpPr>
            <p:cNvPr id="106" name="Rectangle 6"/>
            <p:cNvSpPr>
              <a:spLocks noChangeArrowheads="1"/>
            </p:cNvSpPr>
            <p:nvPr/>
          </p:nvSpPr>
          <p:spPr bwMode="auto">
            <a:xfrm>
              <a:off x="479" y="3565"/>
              <a:ext cx="97" cy="2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endParaRPr lang="ko-KR" altLang="en-US"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</p:grpSp>
      <p:grpSp>
        <p:nvGrpSpPr>
          <p:cNvPr id="107" name="Group 4"/>
          <p:cNvGrpSpPr>
            <a:grpSpLocks/>
          </p:cNvGrpSpPr>
          <p:nvPr/>
        </p:nvGrpSpPr>
        <p:grpSpPr bwMode="auto">
          <a:xfrm>
            <a:off x="794160" y="7255223"/>
            <a:ext cx="3915101" cy="360715"/>
            <a:chOff x="479" y="3565"/>
            <a:chExt cx="4386" cy="207"/>
          </a:xfrm>
        </p:grpSpPr>
        <p:sp>
          <p:nvSpPr>
            <p:cNvPr id="108" name="Rectangle 5"/>
            <p:cNvSpPr>
              <a:spLocks noChangeArrowheads="1"/>
            </p:cNvSpPr>
            <p:nvPr/>
          </p:nvSpPr>
          <p:spPr bwMode="auto">
            <a:xfrm>
              <a:off x="587" y="3565"/>
              <a:ext cx="4278" cy="207"/>
            </a:xfrm>
            <a:prstGeom prst="rect">
              <a:avLst/>
            </a:prstGeom>
            <a:solidFill>
              <a:srgbClr val="649742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pPr algn="ctr"/>
              <a:r>
                <a:rPr lang="ko-KR" altLang="en-US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활동 사진</a:t>
              </a:r>
              <a:endParaRPr lang="ko-KR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  <p:sp>
          <p:nvSpPr>
            <p:cNvPr id="109" name="Rectangle 6"/>
            <p:cNvSpPr>
              <a:spLocks noChangeArrowheads="1"/>
            </p:cNvSpPr>
            <p:nvPr/>
          </p:nvSpPr>
          <p:spPr bwMode="auto">
            <a:xfrm>
              <a:off x="479" y="3565"/>
              <a:ext cx="97" cy="2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639173" y="287068"/>
            <a:ext cx="6344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2023-2</a:t>
            </a:r>
            <a:r>
              <a:rPr lang="ko-KR" altLang="en-US" sz="160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학기 </a:t>
            </a:r>
            <a:r>
              <a:rPr lang="en-US" altLang="ko-KR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SW</a:t>
            </a:r>
            <a:r>
              <a:rPr lang="ko-KR" altLang="en-US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복수</a:t>
            </a:r>
            <a:r>
              <a:rPr lang="en-US" altLang="ko-KR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/</a:t>
            </a:r>
            <a:r>
              <a:rPr lang="ko-KR" altLang="en-US" sz="1600" dirty="0" err="1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융합전공</a:t>
            </a:r>
            <a:r>
              <a:rPr lang="ko-KR" altLang="en-US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en-US" sz="1600" dirty="0" err="1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튜터링</a:t>
            </a:r>
            <a:endParaRPr lang="en-US" altLang="ko-KR" sz="1600" dirty="0" smtClean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64843" y="1346302"/>
            <a:ext cx="20890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김숭실</a:t>
            </a:r>
            <a:r>
              <a:rPr lang="ko-KR" altLang="en-US" sz="10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</a:t>
            </a:r>
            <a:r>
              <a:rPr lang="ko-KR" altLang="en-US" sz="100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ㅇㅇㅇㅇㅇㅇ학부</a:t>
            </a:r>
            <a:r>
              <a:rPr lang="en-US" altLang="ko-KR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(</a:t>
            </a:r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융합전공</a:t>
            </a:r>
            <a:r>
              <a:rPr lang="en-US" altLang="ko-KR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)</a:t>
            </a:r>
          </a:p>
          <a:p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김스팟  </a:t>
            </a:r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ㅇㅇㅇㅇㅇㅇ학부</a:t>
            </a:r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김루탄</a:t>
            </a:r>
            <a:r>
              <a:rPr lang="ko-KR" altLang="en-US" sz="10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</a:t>
            </a:r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ㅇㅇㅇㅇㅇㅇㅇㅇㅇㅇㅇ학과</a:t>
            </a:r>
            <a:endParaRPr lang="en-US" altLang="ko-KR" sz="1000" dirty="0" smtClean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52287" y="1454024"/>
            <a:ext cx="6430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튜티</a:t>
            </a:r>
            <a:r>
              <a:rPr lang="en-US" altLang="ko-KR" sz="16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endParaRPr lang="ko-KR" altLang="en-US" sz="16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40136" y="1500191"/>
            <a:ext cx="1685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</a:t>
            </a:r>
            <a:r>
              <a:rPr lang="ko-KR" altLang="en-US" sz="10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</a:t>
            </a:r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ㅇㅇㅇㅇㅇㅇ학부</a:t>
            </a:r>
            <a:endParaRPr lang="en-US" altLang="ko-KR" sz="1000" dirty="0" smtClean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41817" y="1346302"/>
            <a:ext cx="23968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김숭실</a:t>
            </a:r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ㅇㅇㅇㅇㅇㅇ학부</a:t>
            </a:r>
            <a:r>
              <a:rPr lang="en-US" altLang="ko-KR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(</a:t>
            </a:r>
            <a:r>
              <a:rPr lang="ko-KR" altLang="en-US" sz="100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복수전공명 병기</a:t>
            </a:r>
            <a:r>
              <a:rPr lang="en-US" altLang="ko-KR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)</a:t>
            </a:r>
          </a:p>
          <a:p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김스팟  ㅇㅇㅇㅇㅇㅇ학부</a:t>
            </a:r>
            <a:endParaRPr lang="en-US" altLang="ko-KR" sz="1000" smtClean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김루탄  </a:t>
            </a:r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ㅇㅇㅇㅇㅇㅇㅇㅇㅇㅇㅇ학과</a:t>
            </a:r>
            <a:endParaRPr lang="en-US" altLang="ko-KR" sz="1000" dirty="0" smtClean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392" y="206192"/>
            <a:ext cx="2387656" cy="597967"/>
          </a:xfrm>
          <a:prstGeom prst="rect">
            <a:avLst/>
          </a:prstGeom>
        </p:spPr>
      </p:pic>
      <p:sp>
        <p:nvSpPr>
          <p:cNvPr id="34" name="직사각형 33"/>
          <p:cNvSpPr/>
          <p:nvPr/>
        </p:nvSpPr>
        <p:spPr>
          <a:xfrm>
            <a:off x="1664129" y="4512006"/>
            <a:ext cx="6272939" cy="1692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80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양식</a:t>
            </a:r>
            <a:endParaRPr lang="en-US" altLang="ko-KR" sz="280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  <a:p>
            <a:pPr algn="ctr"/>
            <a:r>
              <a:rPr lang="en-US" altLang="ko-KR" sz="280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(</a:t>
            </a:r>
            <a:r>
              <a:rPr lang="ko-KR" altLang="en-US" sz="280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폰트</a:t>
            </a:r>
            <a:r>
              <a:rPr lang="en-US" altLang="ko-KR" sz="280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, </a:t>
            </a:r>
            <a:r>
              <a:rPr lang="ko-KR" altLang="en-US" sz="280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글씨 크기</a:t>
            </a:r>
            <a:r>
              <a:rPr lang="en-US" altLang="ko-KR" sz="280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, </a:t>
            </a:r>
            <a:r>
              <a:rPr lang="ko-KR" altLang="en-US" sz="280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레이아웃 준수 할 것</a:t>
            </a:r>
            <a:r>
              <a:rPr lang="en-US" altLang="ko-KR" sz="280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)</a:t>
            </a:r>
            <a:endParaRPr lang="ko-KR" altLang="en-US" sz="28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693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2"/>
            <a:ext cx="9601200" cy="32270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386" y="488705"/>
            <a:ext cx="6344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A+</a:t>
            </a:r>
            <a:r>
              <a:rPr lang="ko-KR" altLang="en-US" sz="360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를 위하여</a:t>
            </a:r>
            <a:r>
              <a:rPr lang="en-US" altLang="ko-KR" sz="360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360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팀</a:t>
            </a:r>
            <a:endParaRPr lang="en-US" altLang="ko-KR" sz="3600" dirty="0" smtClean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213101" y="1277003"/>
            <a:ext cx="9174997" cy="11134730"/>
          </a:xfrm>
          <a:prstGeom prst="roundRect">
            <a:avLst>
              <a:gd name="adj" fmla="val 2061"/>
            </a:avLst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 rot="10800000">
            <a:off x="1214" y="12488476"/>
            <a:ext cx="9599986" cy="328982"/>
          </a:xfrm>
          <a:prstGeom prst="rect">
            <a:avLst/>
          </a:prstGeom>
          <a:gradFill flip="none" rotWithShape="1">
            <a:gsLst>
              <a:gs pos="0">
                <a:srgbClr val="649742"/>
              </a:gs>
              <a:gs pos="100000">
                <a:schemeClr val="tx1"/>
              </a:gs>
              <a:gs pos="100000">
                <a:srgbClr val="7E1308"/>
              </a:gs>
            </a:gsLst>
            <a:lin ang="0" scaled="1"/>
            <a:tileRect/>
          </a:gradFill>
          <a:ln w="38100" cap="rnd">
            <a:noFill/>
            <a:prstDash val="sysDash"/>
            <a:tailEnd type="non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5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5246" y="12516036"/>
            <a:ext cx="4392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2020</a:t>
            </a:r>
            <a:r>
              <a:rPr lang="ko-KR" altLang="en-US" sz="1400" b="1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년 </a:t>
            </a:r>
            <a:r>
              <a:rPr lang="en-US" altLang="ko-KR" sz="1400" b="1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SW</a:t>
            </a:r>
            <a:r>
              <a:rPr lang="ko-KR" altLang="en-US" sz="1400" b="1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중심대학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성과자료집</a:t>
            </a:r>
            <a:endParaRPr lang="ko-KR" altLang="en-US" sz="1400" b="1" dirty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591230" y="12619102"/>
            <a:ext cx="0" cy="184966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그림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434" y="128194"/>
            <a:ext cx="2387656" cy="597967"/>
          </a:xfrm>
          <a:prstGeom prst="rect">
            <a:avLst/>
          </a:prstGeom>
        </p:spPr>
      </p:pic>
      <p:grpSp>
        <p:nvGrpSpPr>
          <p:cNvPr id="25" name="Group 4"/>
          <p:cNvGrpSpPr>
            <a:grpSpLocks/>
          </p:cNvGrpSpPr>
          <p:nvPr/>
        </p:nvGrpSpPr>
        <p:grpSpPr bwMode="auto">
          <a:xfrm>
            <a:off x="395205" y="1971308"/>
            <a:ext cx="4306611" cy="360715"/>
            <a:chOff x="479" y="3565"/>
            <a:chExt cx="4386" cy="207"/>
          </a:xfrm>
        </p:grpSpPr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587" y="3565"/>
              <a:ext cx="4278" cy="207"/>
            </a:xfrm>
            <a:prstGeom prst="rect">
              <a:avLst/>
            </a:prstGeom>
            <a:solidFill>
              <a:srgbClr val="649742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pPr algn="ctr"/>
              <a:r>
                <a:rPr lang="ko-KR" altLang="en-US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튜터링</a:t>
              </a:r>
              <a:r>
                <a:rPr lang="ko-KR" alt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 팀 소개 및 경</a:t>
              </a:r>
              <a:endParaRPr lang="ko-KR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  <p:sp>
          <p:nvSpPr>
            <p:cNvPr id="27" name="Rectangle 6"/>
            <p:cNvSpPr>
              <a:spLocks noChangeArrowheads="1"/>
            </p:cNvSpPr>
            <p:nvPr/>
          </p:nvSpPr>
          <p:spPr bwMode="auto">
            <a:xfrm>
              <a:off x="479" y="3565"/>
              <a:ext cx="97" cy="2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endParaRPr lang="ko-KR" altLang="en-US"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</p:grpSp>
      <p:grpSp>
        <p:nvGrpSpPr>
          <p:cNvPr id="33" name="Group 4"/>
          <p:cNvGrpSpPr>
            <a:grpSpLocks/>
          </p:cNvGrpSpPr>
          <p:nvPr/>
        </p:nvGrpSpPr>
        <p:grpSpPr bwMode="auto">
          <a:xfrm>
            <a:off x="4919583" y="1970642"/>
            <a:ext cx="4306611" cy="360715"/>
            <a:chOff x="479" y="3565"/>
            <a:chExt cx="4386" cy="207"/>
          </a:xfrm>
        </p:grpSpPr>
        <p:sp>
          <p:nvSpPr>
            <p:cNvPr id="34" name="Rectangle 5"/>
            <p:cNvSpPr>
              <a:spLocks noChangeArrowheads="1"/>
            </p:cNvSpPr>
            <p:nvPr/>
          </p:nvSpPr>
          <p:spPr bwMode="auto">
            <a:xfrm>
              <a:off x="587" y="3565"/>
              <a:ext cx="4278" cy="207"/>
            </a:xfrm>
            <a:prstGeom prst="rect">
              <a:avLst/>
            </a:prstGeom>
            <a:solidFill>
              <a:srgbClr val="649742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pPr algn="ctr"/>
              <a:r>
                <a:rPr lang="ko-KR" altLang="en-US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스퀘어_ac Bold" panose="020B0600000101010101" pitchFamily="50" charset="-127"/>
                  <a:ea typeface="나눔스퀘어_ac Bold" panose="020B0600000101010101" pitchFamily="50" charset="-127"/>
                </a:rPr>
                <a:t>튜터링 활동 내용</a:t>
              </a:r>
              <a:endParaRPr lang="ko-KR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479" y="3565"/>
              <a:ext cx="97" cy="2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endParaRPr lang="ko-KR" altLang="en-US">
                <a:latin typeface="나눔스퀘어_ac Bold" panose="020B0600000101010101" pitchFamily="50" charset="-127"/>
                <a:ea typeface="나눔스퀘어_ac Bold" panose="020B0600000101010101" pitchFamily="50" charset="-127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60941" y="194079"/>
            <a:ext cx="6344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2020-1</a:t>
            </a:r>
            <a:r>
              <a:rPr lang="ko-KR" altLang="en-US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학기 </a:t>
            </a:r>
            <a:r>
              <a:rPr lang="en-US" altLang="ko-KR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SW</a:t>
            </a:r>
            <a:r>
              <a:rPr lang="ko-KR" altLang="en-US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복수</a:t>
            </a:r>
            <a:r>
              <a:rPr lang="en-US" altLang="ko-KR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/</a:t>
            </a:r>
            <a:r>
              <a:rPr lang="ko-KR" altLang="en-US" sz="1600" dirty="0" err="1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융합전공</a:t>
            </a:r>
            <a:r>
              <a:rPr lang="ko-KR" altLang="en-US" sz="1600" dirty="0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en-US" sz="1600" dirty="0" err="1" smtClean="0">
                <a:solidFill>
                  <a:schemeClr val="bg1"/>
                </a:solidFill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튜터링</a:t>
            </a:r>
            <a:endParaRPr lang="en-US" altLang="ko-KR" sz="1600" dirty="0" smtClean="0">
              <a:solidFill>
                <a:schemeClr val="bg1"/>
              </a:solidFill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96708" y="1454024"/>
            <a:ext cx="2475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튜터</a:t>
            </a:r>
            <a:r>
              <a:rPr lang="en-US" altLang="ko-KR" sz="16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endParaRPr lang="ko-KR" altLang="en-US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466822" y="1421298"/>
            <a:ext cx="45719" cy="404006"/>
          </a:xfrm>
          <a:prstGeom prst="rect">
            <a:avLst/>
          </a:prstGeom>
          <a:solidFill>
            <a:srgbClr val="649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/>
          <p:cNvSpPr/>
          <p:nvPr/>
        </p:nvSpPr>
        <p:spPr>
          <a:xfrm>
            <a:off x="3493050" y="1421298"/>
            <a:ext cx="45719" cy="404006"/>
          </a:xfrm>
          <a:prstGeom prst="rect">
            <a:avLst/>
          </a:prstGeom>
          <a:solidFill>
            <a:srgbClr val="649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4064843" y="1346302"/>
            <a:ext cx="20890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김숭실</a:t>
            </a:r>
            <a:r>
              <a:rPr lang="ko-KR" altLang="en-US" sz="10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</a:t>
            </a:r>
            <a:r>
              <a:rPr lang="ko-KR" altLang="en-US" sz="100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ㅇㅇㅇㅇㅇㅇ학부</a:t>
            </a:r>
            <a:r>
              <a:rPr lang="en-US" altLang="ko-KR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(</a:t>
            </a:r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융합전공</a:t>
            </a:r>
            <a:r>
              <a:rPr lang="en-US" altLang="ko-KR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)</a:t>
            </a:r>
          </a:p>
          <a:p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김스팟  </a:t>
            </a:r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ㅇㅇㅇㅇㅇㅇ학부</a:t>
            </a:r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김루탄</a:t>
            </a:r>
            <a:r>
              <a:rPr lang="ko-KR" altLang="en-US" sz="10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</a:t>
            </a:r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ㅇㅇㅇㅇㅇㅇㅇㅇㅇㅇㅇ학과</a:t>
            </a:r>
            <a:endParaRPr lang="en-US" altLang="ko-KR" sz="1000" dirty="0" smtClean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52287" y="1454024"/>
            <a:ext cx="6430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튜티</a:t>
            </a:r>
            <a:r>
              <a:rPr lang="en-US" altLang="ko-KR" sz="16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endParaRPr lang="ko-KR" altLang="en-US" sz="16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77532" y="1500191"/>
            <a:ext cx="1685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</a:t>
            </a:r>
            <a:r>
              <a:rPr lang="ko-KR" altLang="en-US" sz="1000" dirty="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</a:t>
            </a:r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ㅇㅇㅇㅇㅇㅇ학부</a:t>
            </a:r>
            <a:endParaRPr lang="en-US" altLang="ko-KR" sz="1000" dirty="0" smtClean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341817" y="1346302"/>
            <a:ext cx="23968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김숭실</a:t>
            </a:r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 ㅇㅇㅇㅇㅇㅇ학부</a:t>
            </a:r>
            <a:r>
              <a:rPr lang="en-US" altLang="ko-KR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(</a:t>
            </a:r>
            <a:r>
              <a:rPr lang="ko-KR" altLang="en-US" sz="100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복수전공명 병기</a:t>
            </a:r>
            <a:r>
              <a:rPr lang="en-US" altLang="ko-KR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)</a:t>
            </a:r>
          </a:p>
          <a:p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김스팟  ㅇㅇㅇㅇㅇㅇ학부</a:t>
            </a:r>
            <a:endParaRPr lang="en-US" altLang="ko-KR" sz="1000" smtClean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r>
              <a:rPr lang="ko-KR" altLang="en-US" sz="1000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김루탄  </a:t>
            </a:r>
            <a:r>
              <a:rPr lang="ko-KR" altLang="en-US" sz="1000" dirty="0" err="1" smtClean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ㅇㅇㅇㅇㅇㅇㅇㅇㅇㅇㅇ학과</a:t>
            </a:r>
            <a:endParaRPr lang="en-US" altLang="ko-KR" sz="1000" dirty="0" smtClean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19" y="-1"/>
            <a:ext cx="9579481" cy="12841255"/>
          </a:xfrm>
          <a:prstGeom prst="rect">
            <a:avLst/>
          </a:prstGeom>
        </p:spPr>
      </p:pic>
      <p:sp>
        <p:nvSpPr>
          <p:cNvPr id="55" name="직사각형 54"/>
          <p:cNvSpPr/>
          <p:nvPr/>
        </p:nvSpPr>
        <p:spPr>
          <a:xfrm>
            <a:off x="1664129" y="5096396"/>
            <a:ext cx="6272939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8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적용 예시</a:t>
            </a:r>
            <a:endParaRPr lang="ko-KR" altLang="en-US" sz="28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9642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</TotalTime>
  <Words>341</Words>
  <Application>Microsoft Office PowerPoint</Application>
  <PresentationFormat>A3 용지(297x420mm)</PresentationFormat>
  <Paragraphs>60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1" baseType="lpstr">
      <vt:lpstr>나눔스퀘어_ac</vt:lpstr>
      <vt:lpstr>나눔스퀘어_ac Bold</vt:lpstr>
      <vt:lpstr>나눔스퀘어_ac ExtraBold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19</cp:revision>
  <dcterms:created xsi:type="dcterms:W3CDTF">2021-01-15T05:27:01Z</dcterms:created>
  <dcterms:modified xsi:type="dcterms:W3CDTF">2023-08-30T01:24:08Z</dcterms:modified>
</cp:coreProperties>
</file>